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6" r:id="rId4"/>
  </p:sldMasterIdLst>
  <p:notesMasterIdLst>
    <p:notesMasterId r:id="rId13"/>
  </p:notesMasterIdLst>
  <p:handoutMasterIdLst>
    <p:handoutMasterId r:id="rId14"/>
  </p:handoutMasterIdLst>
  <p:sldIdLst>
    <p:sldId id="256" r:id="rId5"/>
    <p:sldId id="259" r:id="rId6"/>
    <p:sldId id="290" r:id="rId7"/>
    <p:sldId id="260" r:id="rId8"/>
    <p:sldId id="291" r:id="rId9"/>
    <p:sldId id="261" r:id="rId10"/>
    <p:sldId id="263" r:id="rId11"/>
    <p:sldId id="289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6162"/>
    <a:srgbClr val="74A8AC"/>
    <a:srgbClr val="207374"/>
    <a:srgbClr val="398B91"/>
    <a:srgbClr val="C29017"/>
    <a:srgbClr val="2C6C70"/>
    <a:srgbClr val="193C66"/>
    <a:srgbClr val="005D00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6" d="100"/>
          <a:sy n="46" d="100"/>
        </p:scale>
        <p:origin x="372" y="72"/>
      </p:cViewPr>
      <p:guideLst>
        <p:guide orient="horz"/>
        <p:guide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2EEB03-8583-F64D-BA4F-FA166EB2EC2A}" type="datetimeFigureOut">
              <a:rPr lang="en-US" smtClean="0"/>
              <a:t>10/2/2013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ED375E-93BB-814C-B438-A25600BDE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6347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jpeg>
</file>

<file path=ppt/media/image12.jpg>
</file>

<file path=ppt/media/image13.jpg>
</file>

<file path=ppt/media/image14.jpg>
</file>

<file path=ppt/media/image15.png>
</file>

<file path=ppt/media/image16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A67176-91EF-594B-8AF2-7356AB11C41A}" type="datetimeFigureOut">
              <a:rPr lang="en-US" smtClean="0"/>
              <a:t>10/2/2013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C924A8-4F33-1F4A-A86F-81B45AC5AC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87635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-15404"/>
            <a:ext cx="9144000" cy="687340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379310" y="6427356"/>
            <a:ext cx="10126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r-HR" sz="1200" b="0" i="0" dirty="0" smtClean="0">
                <a:solidFill>
                  <a:schemeClr val="bg1">
                    <a:lumMod val="50000"/>
                  </a:schemeClr>
                </a:solidFill>
                <a:latin typeface="+mn-lt"/>
                <a:cs typeface="Verdana"/>
              </a:rPr>
              <a:t>www.ktu.lt</a:t>
            </a:r>
            <a:endParaRPr lang="en-US" sz="1200" b="0" i="0" dirty="0">
              <a:solidFill>
                <a:schemeClr val="bg1">
                  <a:lumMod val="50000"/>
                </a:schemeClr>
              </a:solidFill>
              <a:latin typeface="+mn-lt"/>
              <a:cs typeface="Verdana"/>
            </a:endParaRPr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1402080" y="6492240"/>
            <a:ext cx="7487920" cy="152400"/>
            <a:chOff x="0" y="4392278"/>
            <a:chExt cx="8822613" cy="235762"/>
          </a:xfrm>
        </p:grpSpPr>
        <p:sp>
          <p:nvSpPr>
            <p:cNvPr id="15" name="Rectangle 14"/>
            <p:cNvSpPr/>
            <p:nvPr/>
          </p:nvSpPr>
          <p:spPr>
            <a:xfrm flipV="1">
              <a:off x="0" y="4392278"/>
              <a:ext cx="1778004" cy="2356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 flipV="1">
              <a:off x="1775746" y="4392278"/>
              <a:ext cx="1764350" cy="23568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 flipV="1">
              <a:off x="3537938" y="4392279"/>
              <a:ext cx="1764350" cy="235681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 flipV="1">
              <a:off x="5296850" y="4392279"/>
              <a:ext cx="1764350" cy="235681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 userDrawn="1"/>
          </p:nvSpPr>
          <p:spPr>
            <a:xfrm flipV="1">
              <a:off x="7058263" y="4392359"/>
              <a:ext cx="1764350" cy="235681"/>
            </a:xfrm>
            <a:prstGeom prst="rect">
              <a:avLst/>
            </a:prstGeom>
            <a:solidFill>
              <a:srgbClr val="398B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176925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 flipV="1">
            <a:off x="0" y="6457767"/>
            <a:ext cx="9154948" cy="41374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267550" y="6508636"/>
            <a:ext cx="10126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r-HR" sz="1200" b="0" i="0" dirty="0" smtClean="0">
                <a:solidFill>
                  <a:schemeClr val="bg1"/>
                </a:solidFill>
                <a:latin typeface="+mn-lt"/>
                <a:cs typeface="Verdana"/>
              </a:rPr>
              <a:t>www.ktu.lt</a:t>
            </a:r>
            <a:endParaRPr lang="en-US" sz="1200" b="0" i="0" dirty="0">
              <a:solidFill>
                <a:schemeClr val="bg1"/>
              </a:solidFill>
              <a:latin typeface="+mn-lt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0055864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 flipV="1">
            <a:off x="0" y="6457767"/>
            <a:ext cx="9154948" cy="41374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267550" y="6508636"/>
            <a:ext cx="10126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r-HR" sz="1200" b="0" i="0" dirty="0" smtClean="0">
                <a:solidFill>
                  <a:schemeClr val="bg1"/>
                </a:solidFill>
                <a:latin typeface="+mn-lt"/>
                <a:cs typeface="Verdana"/>
              </a:rPr>
              <a:t>www.ktu.lt</a:t>
            </a:r>
            <a:endParaRPr lang="en-US" sz="1200" b="0" i="0" dirty="0">
              <a:solidFill>
                <a:schemeClr val="bg1"/>
              </a:solidFill>
              <a:latin typeface="+mn-lt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2588193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 flipV="1">
            <a:off x="0" y="6457767"/>
            <a:ext cx="9154948" cy="413742"/>
          </a:xfrm>
          <a:prstGeom prst="rect">
            <a:avLst/>
          </a:prstGeom>
          <a:solidFill>
            <a:srgbClr val="398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267550" y="6508636"/>
            <a:ext cx="10126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r-HR" sz="1200" b="0" i="0" dirty="0" smtClean="0">
                <a:solidFill>
                  <a:schemeClr val="bg1"/>
                </a:solidFill>
                <a:latin typeface="+mn-lt"/>
                <a:cs typeface="Verdana"/>
              </a:rPr>
              <a:t>www.ktu.lt</a:t>
            </a:r>
            <a:endParaRPr lang="en-US" sz="1200" b="0" i="0" dirty="0">
              <a:solidFill>
                <a:schemeClr val="bg1"/>
              </a:solidFill>
              <a:latin typeface="+mn-lt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23932837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 flipV="1">
            <a:off x="0" y="6457767"/>
            <a:ext cx="9154948" cy="41374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267550" y="6508636"/>
            <a:ext cx="10126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r-HR" sz="1200" b="0" i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Verdana"/>
              </a:rPr>
              <a:t>www.ktu.lt</a:t>
            </a:r>
            <a:endParaRPr lang="en-US" sz="1200" b="0" i="0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4873934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andens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602221" y="3169873"/>
            <a:ext cx="7856962" cy="194022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80000"/>
              </a:lnSpc>
              <a:buFont typeface="Arial"/>
              <a:buNone/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14" name="Subtitle 2"/>
          <p:cNvSpPr>
            <a:spLocks noGrp="1"/>
          </p:cNvSpPr>
          <p:nvPr>
            <p:ph type="subTitle" idx="1"/>
          </p:nvPr>
        </p:nvSpPr>
        <p:spPr>
          <a:xfrm>
            <a:off x="623212" y="5615509"/>
            <a:ext cx="6619871" cy="47997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 smtClean="0"/>
              <a:t>Click to edit Master subtitle style</a:t>
            </a:r>
            <a:endParaRPr lang="en-US" dirty="0"/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604440" y="5421605"/>
            <a:ext cx="7907220" cy="151899"/>
            <a:chOff x="0" y="4392278"/>
            <a:chExt cx="8822613" cy="235762"/>
          </a:xfrm>
        </p:grpSpPr>
        <p:sp>
          <p:nvSpPr>
            <p:cNvPr id="27" name="Rectangle 26"/>
            <p:cNvSpPr/>
            <p:nvPr/>
          </p:nvSpPr>
          <p:spPr>
            <a:xfrm flipV="1">
              <a:off x="0" y="4392278"/>
              <a:ext cx="1778004" cy="2356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 flipV="1">
              <a:off x="1775746" y="4392278"/>
              <a:ext cx="1764350" cy="23568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 flipV="1">
              <a:off x="3537938" y="4392279"/>
              <a:ext cx="1764350" cy="235681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 flipV="1">
              <a:off x="5296850" y="4392279"/>
              <a:ext cx="1764350" cy="235681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 userDrawn="1"/>
          </p:nvSpPr>
          <p:spPr>
            <a:xfrm flipV="1">
              <a:off x="7058263" y="4392359"/>
              <a:ext cx="1764350" cy="235681"/>
            </a:xfrm>
            <a:prstGeom prst="rect">
              <a:avLst/>
            </a:prstGeom>
            <a:solidFill>
              <a:srgbClr val="398B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KTU LOGAI_LT_white.psd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6613" y="479775"/>
            <a:ext cx="5907387" cy="213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3928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eltonas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628116" y="2865482"/>
            <a:ext cx="5543100" cy="2947764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80000"/>
              </a:lnSpc>
              <a:buFont typeface="Arial"/>
              <a:buNone/>
              <a:defRPr sz="7200">
                <a:solidFill>
                  <a:srgbClr val="7F7F7F"/>
                </a:solidFill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pic>
        <p:nvPicPr>
          <p:cNvPr id="3" name="Picture 2" descr="KTU LOGAI_LT_white.psd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312" y="5507490"/>
            <a:ext cx="2624328" cy="94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781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elsvas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2854712" y="3463769"/>
            <a:ext cx="5794394" cy="3041088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80000"/>
              </a:lnSpc>
              <a:buFont typeface="Arial"/>
              <a:buNone/>
              <a:defRPr sz="72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pic>
        <p:nvPicPr>
          <p:cNvPr id="4" name="Picture 3" descr="KTU LOGAI_LT_white.psd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873" y="521762"/>
            <a:ext cx="2624328" cy="94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1449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zalias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3963932" y="2224347"/>
            <a:ext cx="4705948" cy="387612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80000"/>
              </a:lnSpc>
              <a:buFont typeface="Arial"/>
              <a:buNone/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pic>
        <p:nvPicPr>
          <p:cNvPr id="4" name="Picture 3" descr="KTU LOGAI_LT_white.psd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459" y="521763"/>
            <a:ext cx="2624328" cy="94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9781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oranz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632354" y="703883"/>
            <a:ext cx="4705948" cy="387612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80000"/>
              </a:lnSpc>
              <a:buFont typeface="Arial"/>
              <a:buNone/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pic>
        <p:nvPicPr>
          <p:cNvPr id="4" name="Picture 3" descr="KTU LOGAI_LT_white.psd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6312" y="5507490"/>
            <a:ext cx="2624328" cy="94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696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ltramar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524764" y="1473545"/>
            <a:ext cx="7514610" cy="3876120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80000"/>
              </a:lnSpc>
              <a:buFont typeface="Arial"/>
              <a:buNone/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pic>
        <p:nvPicPr>
          <p:cNvPr id="4" name="Picture 3" descr="KTU LOGAI_LT_white.psd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925" y="5507490"/>
            <a:ext cx="2624328" cy="94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8154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32942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 flipV="1">
            <a:off x="0" y="6462141"/>
            <a:ext cx="9168460" cy="413742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 userDrawn="1"/>
        </p:nvSpPr>
        <p:spPr>
          <a:xfrm>
            <a:off x="267550" y="6508636"/>
            <a:ext cx="10126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r-HR" sz="1200" b="0" i="0" dirty="0" smtClean="0">
                <a:solidFill>
                  <a:schemeClr val="bg1"/>
                </a:solidFill>
                <a:latin typeface="+mn-lt"/>
                <a:cs typeface="Verdana"/>
              </a:rPr>
              <a:t>www.ktu.lt</a:t>
            </a:r>
            <a:endParaRPr lang="en-US" sz="1200" b="0" i="0" dirty="0">
              <a:solidFill>
                <a:schemeClr val="bg1"/>
              </a:solidFill>
              <a:latin typeface="+mn-lt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0875051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0" y="6705600"/>
            <a:ext cx="9144000" cy="152400"/>
            <a:chOff x="0" y="4392278"/>
            <a:chExt cx="8822613" cy="235762"/>
          </a:xfrm>
        </p:grpSpPr>
        <p:sp>
          <p:nvSpPr>
            <p:cNvPr id="9" name="Rectangle 8"/>
            <p:cNvSpPr/>
            <p:nvPr/>
          </p:nvSpPr>
          <p:spPr>
            <a:xfrm flipV="1">
              <a:off x="0" y="4392278"/>
              <a:ext cx="1778004" cy="2356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 flipV="1">
              <a:off x="1775746" y="4392278"/>
              <a:ext cx="1764350" cy="23568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 flipV="1">
              <a:off x="3537938" y="4392279"/>
              <a:ext cx="1764350" cy="235681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 flipV="1">
              <a:off x="5296850" y="4392279"/>
              <a:ext cx="1764350" cy="235681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 userDrawn="1"/>
          </p:nvSpPr>
          <p:spPr>
            <a:xfrm flipV="1">
              <a:off x="7058263" y="4392359"/>
              <a:ext cx="1764350" cy="235681"/>
            </a:xfrm>
            <a:prstGeom prst="rect">
              <a:avLst/>
            </a:prstGeom>
            <a:solidFill>
              <a:srgbClr val="398B9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 userDrawn="1"/>
        </p:nvGrpSpPr>
        <p:grpSpPr>
          <a:xfrm>
            <a:off x="7365623" y="379195"/>
            <a:ext cx="1778377" cy="701924"/>
            <a:chOff x="342448" y="6206754"/>
            <a:chExt cx="1428594" cy="563865"/>
          </a:xfrm>
        </p:grpSpPr>
        <p:sp>
          <p:nvSpPr>
            <p:cNvPr id="20" name="TextBox 19"/>
            <p:cNvSpPr txBox="1"/>
            <p:nvPr userDrawn="1"/>
          </p:nvSpPr>
          <p:spPr>
            <a:xfrm>
              <a:off x="722314" y="6265156"/>
              <a:ext cx="1048728" cy="4450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i="0" dirty="0" smtClean="0">
                  <a:solidFill>
                    <a:schemeClr val="bg1">
                      <a:lumMod val="65000"/>
                    </a:schemeClr>
                  </a:solidFill>
                  <a:latin typeface="+mn-lt"/>
                  <a:cs typeface="Verdana"/>
                </a:rPr>
                <a:t>KAUNO TECHNOLOGIJOS </a:t>
              </a:r>
            </a:p>
            <a:p>
              <a:pPr marL="0" marR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i="0" dirty="0" smtClean="0">
                  <a:solidFill>
                    <a:schemeClr val="bg1">
                      <a:lumMod val="65000"/>
                    </a:schemeClr>
                  </a:solidFill>
                  <a:latin typeface="+mn-lt"/>
                  <a:cs typeface="Verdana"/>
                </a:rPr>
                <a:t>UNIVERSITETAS</a:t>
              </a:r>
              <a:endParaRPr lang="en-US" sz="1000" b="0" i="0" dirty="0">
                <a:solidFill>
                  <a:schemeClr val="bg1">
                    <a:lumMod val="65000"/>
                  </a:schemeClr>
                </a:solidFill>
                <a:latin typeface="+mn-lt"/>
                <a:cs typeface="Verdana"/>
              </a:endParaRPr>
            </a:p>
          </p:txBody>
        </p:sp>
        <p:pic>
          <p:nvPicPr>
            <p:cNvPr id="21" name="Picture 20"/>
            <p:cNvPicPr>
              <a:picLocks noChangeAspect="1"/>
            </p:cNvPicPr>
            <p:nvPr userDrawn="1"/>
          </p:nvPicPr>
          <p:blipFill>
            <a:blip r:embed="rId15"/>
            <a:stretch>
              <a:fillRect/>
            </a:stretch>
          </p:blipFill>
          <p:spPr>
            <a:xfrm>
              <a:off x="342448" y="6206754"/>
              <a:ext cx="391033" cy="563865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 userDrawn="1"/>
        </p:nvSpPr>
        <p:spPr>
          <a:xfrm>
            <a:off x="5857689" y="582722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043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7" r:id="rId1"/>
    <p:sldLayoutId id="2147483808" r:id="rId2"/>
    <p:sldLayoutId id="2147483820" r:id="rId3"/>
    <p:sldLayoutId id="2147483809" r:id="rId4"/>
    <p:sldLayoutId id="2147483810" r:id="rId5"/>
    <p:sldLayoutId id="2147483811" r:id="rId6"/>
    <p:sldLayoutId id="2147483823" r:id="rId7"/>
    <p:sldLayoutId id="2147483812" r:id="rId8"/>
    <p:sldLayoutId id="2147483821" r:id="rId9"/>
    <p:sldLayoutId id="2147483813" r:id="rId10"/>
    <p:sldLayoutId id="2147483814" r:id="rId11"/>
    <p:sldLayoutId id="2147483822" r:id="rId12"/>
    <p:sldLayoutId id="2147483815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80791" y="4278494"/>
            <a:ext cx="3750016" cy="83941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lt-LT" sz="6000" dirty="0" smtClean="0"/>
              <a:t>Vir²realism</a:t>
            </a:r>
            <a:endParaRPr lang="en-US" b="1" dirty="0">
              <a:latin typeface="Sansation Regular"/>
              <a:cs typeface="Sansation Regular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623212" y="5741459"/>
            <a:ext cx="7874084" cy="425376"/>
          </a:xfrm>
        </p:spPr>
        <p:txBody>
          <a:bodyPr/>
          <a:lstStyle/>
          <a:p>
            <a:r>
              <a:rPr lang="lt-LT" sz="2800" dirty="0" smtClean="0">
                <a:latin typeface="Sansation Regular"/>
                <a:cs typeface="Sansation Regular"/>
              </a:rPr>
              <a:t>2013 Kaunas</a:t>
            </a:r>
            <a:endParaRPr lang="en-US" sz="2800" dirty="0">
              <a:latin typeface="Sansation Regular"/>
              <a:cs typeface="Sansation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720531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/>
          <p:cNvSpPr txBox="1">
            <a:spLocks/>
          </p:cNvSpPr>
          <p:nvPr/>
        </p:nvSpPr>
        <p:spPr>
          <a:xfrm>
            <a:off x="-1" y="427000"/>
            <a:ext cx="2402007" cy="678820"/>
          </a:xfrm>
          <a:prstGeom prst="rect">
            <a:avLst/>
          </a:prstGeom>
          <a:solidFill>
            <a:srgbClr val="398B91"/>
          </a:solidFill>
        </p:spPr>
        <p:txBody>
          <a:bodyPr anchor="ctr"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ct val="50000"/>
              </a:spcBef>
              <a:defRPr/>
            </a:pPr>
            <a:r>
              <a:rPr lang="lt-LT" sz="2800" dirty="0" smtClean="0">
                <a:solidFill>
                  <a:schemeClr val="bg1"/>
                </a:solidFill>
              </a:rPr>
              <a:t>	Vir²realism</a:t>
            </a:r>
            <a:endParaRPr lang="lt-LT" sz="2600" dirty="0">
              <a:solidFill>
                <a:schemeClr val="bg1"/>
              </a:solidFill>
              <a:latin typeface="Sansation Regular"/>
              <a:ea typeface="ＭＳ Ｐゴシック" charset="-128"/>
              <a:cs typeface="Sansation Regula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7658" y="1105820"/>
            <a:ext cx="3871362" cy="547486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9237" y="1660762"/>
            <a:ext cx="38499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lt-LT" sz="2400" dirty="0" smtClean="0">
                <a:solidFill>
                  <a:prstClr val="black"/>
                </a:solidFill>
                <a:latin typeface="Sansation Regular"/>
                <a:cs typeface="Sansation Regular"/>
              </a:rPr>
              <a:t>Projekto </a:t>
            </a:r>
            <a:r>
              <a:rPr lang="lt-LT" sz="2400" dirty="0">
                <a:solidFill>
                  <a:prstClr val="black"/>
                </a:solidFill>
                <a:latin typeface="Sansation Regular"/>
                <a:cs typeface="Sansation Regular"/>
              </a:rPr>
              <a:t>esmė – sukurti sistemą, kuri vartotojui imituotų virtualią aplinką virtualios realybės akinių ir judesio daviklių pagalba.</a:t>
            </a:r>
            <a:endParaRPr lang="pl-PL" sz="2400" dirty="0">
              <a:solidFill>
                <a:prstClr val="black"/>
              </a:solidFill>
              <a:latin typeface="Sansation Regular"/>
              <a:cs typeface="Sansation Regula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99237" y="4020897"/>
            <a:ext cx="371940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  <a:defRPr/>
            </a:pPr>
            <a:r>
              <a:rPr lang="lt-LT" sz="2000" dirty="0" smtClean="0">
                <a:solidFill>
                  <a:prstClr val="black"/>
                </a:solidFill>
                <a:latin typeface="Sansation Regular"/>
                <a:cs typeface="Sansation Regular"/>
              </a:rPr>
              <a:t>Komanda:</a:t>
            </a:r>
          </a:p>
          <a:p>
            <a:pPr marL="342900" indent="-342900">
              <a:lnSpc>
                <a:spcPct val="110000"/>
              </a:lnSpc>
              <a:buFont typeface="Courier New"/>
              <a:buChar char="o"/>
              <a:defRPr/>
            </a:pPr>
            <a:r>
              <a:rPr lang="lt-LT" sz="2000" dirty="0" smtClean="0">
                <a:solidFill>
                  <a:prstClr val="black"/>
                </a:solidFill>
                <a:latin typeface="Sansation Regular"/>
                <a:cs typeface="Sansation Regular"/>
              </a:rPr>
              <a:t>Tautvydas Petkus</a:t>
            </a:r>
          </a:p>
          <a:p>
            <a:pPr marL="342900" indent="-342900">
              <a:lnSpc>
                <a:spcPct val="110000"/>
              </a:lnSpc>
              <a:buFont typeface="Courier New"/>
              <a:buChar char="o"/>
              <a:defRPr/>
            </a:pPr>
            <a:r>
              <a:rPr lang="lt-LT" sz="2000" dirty="0" smtClean="0">
                <a:solidFill>
                  <a:prstClr val="black"/>
                </a:solidFill>
                <a:latin typeface="Sansation Regular"/>
                <a:cs typeface="Sansation Regular"/>
              </a:rPr>
              <a:t>Karolis Ryselis</a:t>
            </a:r>
            <a:endParaRPr lang="pt-BR" sz="2000" dirty="0">
              <a:solidFill>
                <a:prstClr val="black"/>
              </a:solidFill>
              <a:latin typeface="Sansation Regular"/>
              <a:cs typeface="Sansation Regular"/>
            </a:endParaRPr>
          </a:p>
          <a:p>
            <a:pPr marL="342900" indent="-342900">
              <a:lnSpc>
                <a:spcPct val="110000"/>
              </a:lnSpc>
              <a:buFont typeface="Courier New"/>
              <a:buChar char="o"/>
              <a:defRPr/>
            </a:pPr>
            <a:r>
              <a:rPr lang="lt-LT" sz="2000" dirty="0" smtClean="0">
                <a:solidFill>
                  <a:prstClr val="black"/>
                </a:solidFill>
                <a:latin typeface="Sansation Regular"/>
                <a:cs typeface="Sansation Regular"/>
              </a:rPr>
              <a:t>Vaiva Vegytė</a:t>
            </a:r>
            <a:endParaRPr lang="pt-BR" sz="2000" dirty="0">
              <a:solidFill>
                <a:prstClr val="black"/>
              </a:solidFill>
              <a:latin typeface="Sansation Regular"/>
              <a:cs typeface="Sansation Regular"/>
            </a:endParaRPr>
          </a:p>
          <a:p>
            <a:pPr marL="342900" indent="-342900">
              <a:lnSpc>
                <a:spcPct val="110000"/>
              </a:lnSpc>
              <a:buFont typeface="Courier New"/>
              <a:buChar char="o"/>
              <a:defRPr/>
            </a:pPr>
            <a:r>
              <a:rPr lang="lt-LT" sz="2000" dirty="0" smtClean="0">
                <a:solidFill>
                  <a:prstClr val="black"/>
                </a:solidFill>
                <a:latin typeface="Sansation Regular"/>
                <a:cs typeface="Sansation Regular"/>
              </a:rPr>
              <a:t>Cenker Canbulut</a:t>
            </a:r>
            <a:endParaRPr lang="pt-BR" sz="2000" dirty="0">
              <a:solidFill>
                <a:prstClr val="black"/>
              </a:solidFill>
              <a:latin typeface="Sansation Regular"/>
              <a:cs typeface="Sansation Regular"/>
            </a:endParaRPr>
          </a:p>
          <a:p>
            <a:pPr marL="342900" indent="-342900">
              <a:lnSpc>
                <a:spcPct val="110000"/>
              </a:lnSpc>
              <a:buFont typeface="Courier New"/>
              <a:buChar char="o"/>
              <a:defRPr/>
            </a:pPr>
            <a:r>
              <a:rPr lang="lt-LT" sz="2000" dirty="0" smtClean="0">
                <a:solidFill>
                  <a:prstClr val="black"/>
                </a:solidFill>
                <a:latin typeface="Sansation Regular"/>
                <a:cs typeface="Sansation Regular"/>
              </a:rPr>
              <a:t>Žygimantas Benetis</a:t>
            </a:r>
            <a:endParaRPr lang="pt-BR" sz="2000" dirty="0">
              <a:solidFill>
                <a:prstClr val="black"/>
              </a:solidFill>
              <a:latin typeface="Sansation Regular"/>
              <a:cs typeface="Sansation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72058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/>
          <p:cNvSpPr txBox="1">
            <a:spLocks/>
          </p:cNvSpPr>
          <p:nvPr/>
        </p:nvSpPr>
        <p:spPr>
          <a:xfrm>
            <a:off x="-1" y="427000"/>
            <a:ext cx="3152634" cy="678820"/>
          </a:xfrm>
          <a:prstGeom prst="rect">
            <a:avLst/>
          </a:prstGeom>
          <a:solidFill>
            <a:srgbClr val="398B91"/>
          </a:solidFill>
        </p:spPr>
        <p:txBody>
          <a:bodyPr anchor="ctr"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ct val="50000"/>
              </a:spcBef>
              <a:defRPr/>
            </a:pPr>
            <a:r>
              <a:rPr lang="lt-LT" sz="2800" dirty="0" smtClean="0">
                <a:solidFill>
                  <a:schemeClr val="bg1"/>
                </a:solidFill>
              </a:rPr>
              <a:t>	Virtuali realybė</a:t>
            </a:r>
            <a:endParaRPr lang="lt-LT" sz="2600" dirty="0">
              <a:solidFill>
                <a:schemeClr val="bg1"/>
              </a:solidFill>
              <a:latin typeface="Sansation Regular"/>
              <a:ea typeface="ＭＳ Ｐゴシック" charset="-128"/>
              <a:cs typeface="Sansation Regula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4646" y="1729001"/>
            <a:ext cx="68894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/>
              <a:buChar char="o"/>
              <a:defRPr/>
            </a:pPr>
            <a:r>
              <a:rPr lang="lt-LT" sz="2400" dirty="0"/>
              <a:t>Atsiradusi XX a.</a:t>
            </a:r>
          </a:p>
          <a:p>
            <a:pPr marL="342900" indent="-342900">
              <a:buFont typeface="Courier New"/>
              <a:buChar char="o"/>
              <a:defRPr/>
            </a:pPr>
            <a:r>
              <a:rPr lang="lt-LT" sz="2400" dirty="0"/>
              <a:t>Tai kompiuterio sugeneruotas interaktyvus pasaulis arba realus pasaulis su interaktyviomis detalėmis</a:t>
            </a:r>
          </a:p>
          <a:p>
            <a:pPr>
              <a:defRPr/>
            </a:pPr>
            <a:endParaRPr lang="pl-PL" sz="2400" b="1" dirty="0">
              <a:solidFill>
                <a:prstClr val="black"/>
              </a:solidFill>
              <a:latin typeface="Sansation Regular"/>
              <a:cs typeface="Sansation Regular"/>
            </a:endParaRPr>
          </a:p>
        </p:txBody>
      </p:sp>
      <p:pic>
        <p:nvPicPr>
          <p:cNvPr id="7" name="Picture 2" descr="C:\Users\Waive\Desktop\Team-Fortress-2-Oculus-Rif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920435" y="3990505"/>
            <a:ext cx="3513620" cy="1963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C:\Users\Waive\Desktop\omni-virtual-reality-treadmi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9930" y="3171122"/>
            <a:ext cx="28575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4393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/>
          <p:cNvSpPr txBox="1">
            <a:spLocks/>
          </p:cNvSpPr>
          <p:nvPr/>
        </p:nvSpPr>
        <p:spPr>
          <a:xfrm>
            <a:off x="-1" y="360871"/>
            <a:ext cx="7137849" cy="612796"/>
          </a:xfrm>
          <a:prstGeom prst="rect">
            <a:avLst/>
          </a:prstGeom>
          <a:solidFill>
            <a:srgbClr val="398B91"/>
          </a:solidFill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ct val="50000"/>
              </a:spcBef>
              <a:defRPr/>
            </a:pPr>
            <a:r>
              <a:rPr lang="hr-HR" sz="2800" dirty="0" smtClean="0">
                <a:solidFill>
                  <a:srgbClr val="7F7F7F"/>
                </a:solidFill>
                <a:latin typeface="Sansation Bold"/>
                <a:ea typeface="ＭＳ Ｐゴシック" charset="-128"/>
                <a:cs typeface="Sansation Bold"/>
              </a:rPr>
              <a:t>   </a:t>
            </a:r>
            <a:r>
              <a:rPr lang="lt-LT" sz="2800" dirty="0" smtClean="0">
                <a:solidFill>
                  <a:srgbClr val="FFFFFF"/>
                </a:solidFill>
                <a:latin typeface="Sansation Bold"/>
                <a:ea typeface="ＭＳ Ｐゴシック" charset="-128"/>
                <a:cs typeface="Sansation Bold"/>
              </a:rPr>
              <a:t>Kinect ir Oculus Rift</a:t>
            </a:r>
            <a:endParaRPr lang="lt-LT" sz="2800" dirty="0">
              <a:solidFill>
                <a:schemeClr val="bg1"/>
              </a:solidFill>
              <a:latin typeface="Sansation Regular"/>
              <a:ea typeface="ＭＳ Ｐゴシック" charset="-128"/>
              <a:cs typeface="Sansation Regular"/>
            </a:endParaRPr>
          </a:p>
          <a:p>
            <a:pPr algn="l">
              <a:spcBef>
                <a:spcPct val="50000"/>
              </a:spcBef>
              <a:defRPr/>
            </a:pPr>
            <a:endParaRPr lang="lt-LT" sz="2800" dirty="0">
              <a:solidFill>
                <a:srgbClr val="FFFFFF"/>
              </a:solidFill>
              <a:latin typeface="Sansation Bold"/>
              <a:ea typeface="ＭＳ Ｐゴシック" charset="-128"/>
              <a:cs typeface="Sansation Bold"/>
            </a:endParaRPr>
          </a:p>
        </p:txBody>
      </p:sp>
      <p:sp>
        <p:nvSpPr>
          <p:cNvPr id="5" name="Content Placeholder 6"/>
          <p:cNvSpPr>
            <a:spLocks noGrp="1"/>
          </p:cNvSpPr>
          <p:nvPr/>
        </p:nvSpPr>
        <p:spPr>
          <a:xfrm>
            <a:off x="1637553" y="-1915459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lt-LT" kern="1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711" y="1637828"/>
            <a:ext cx="2805151" cy="1402576"/>
          </a:xfrm>
          <a:prstGeom prst="rect">
            <a:avLst/>
          </a:prstGeom>
        </p:spPr>
      </p:pic>
      <p:sp>
        <p:nvSpPr>
          <p:cNvPr id="8" name="Suapvalintas stačiakampis 8"/>
          <p:cNvSpPr/>
          <p:nvPr/>
        </p:nvSpPr>
        <p:spPr>
          <a:xfrm>
            <a:off x="336324" y="3423017"/>
            <a:ext cx="3684550" cy="797341"/>
          </a:xfrm>
          <a:prstGeom prst="roundRect">
            <a:avLst>
              <a:gd name="adj" fmla="val 17872"/>
            </a:avLst>
          </a:prstGeom>
          <a:solidFill>
            <a:schemeClr val="bg1">
              <a:lumMod val="85000"/>
            </a:schemeClr>
          </a:solidFill>
          <a:ln w="762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lt-LT" sz="1600" dirty="0" smtClean="0">
                <a:solidFill>
                  <a:prstClr val="black"/>
                </a:solidFill>
                <a:latin typeface="Sansation Regular"/>
                <a:cs typeface="Sansation Regular"/>
              </a:rPr>
              <a:t>3 Kameros: Gylio, Infraraudonoji, paprastoji filmavimo</a:t>
            </a:r>
            <a:endParaRPr lang="lt-LT" sz="1600" dirty="0">
              <a:solidFill>
                <a:prstClr val="black"/>
              </a:solidFill>
              <a:latin typeface="Sansation Regular"/>
              <a:cs typeface="Sansation Regular"/>
            </a:endParaRPr>
          </a:p>
        </p:txBody>
      </p:sp>
      <p:sp>
        <p:nvSpPr>
          <p:cNvPr id="9" name="Suapvalintas stačiakampis 8"/>
          <p:cNvSpPr/>
          <p:nvPr/>
        </p:nvSpPr>
        <p:spPr>
          <a:xfrm>
            <a:off x="336324" y="4682034"/>
            <a:ext cx="3684550" cy="797341"/>
          </a:xfrm>
          <a:prstGeom prst="roundRect">
            <a:avLst>
              <a:gd name="adj" fmla="val 17872"/>
            </a:avLst>
          </a:prstGeom>
          <a:solidFill>
            <a:schemeClr val="bg1">
              <a:lumMod val="85000"/>
            </a:schemeClr>
          </a:solidFill>
          <a:ln w="76200">
            <a:solidFill>
              <a:schemeClr val="accent3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lt-LT" sz="1600" dirty="0" smtClean="0">
                <a:solidFill>
                  <a:prstClr val="black"/>
                </a:solidFill>
                <a:latin typeface="Sansation Regular"/>
                <a:cs typeface="Sansation Regular"/>
              </a:rPr>
              <a:t>Žmogaus kūno dalių atpažinimas ir fiksavimas</a:t>
            </a:r>
            <a:endParaRPr lang="lt-LT" sz="1600" dirty="0">
              <a:solidFill>
                <a:prstClr val="black"/>
              </a:solidFill>
              <a:latin typeface="Sansation Regular"/>
              <a:cs typeface="Sansation Regular"/>
            </a:endParaRPr>
          </a:p>
        </p:txBody>
      </p:sp>
      <p:sp>
        <p:nvSpPr>
          <p:cNvPr id="10" name="Suapvalintas stačiakampis 8"/>
          <p:cNvSpPr/>
          <p:nvPr/>
        </p:nvSpPr>
        <p:spPr>
          <a:xfrm>
            <a:off x="5061654" y="3423017"/>
            <a:ext cx="3684550" cy="797341"/>
          </a:xfrm>
          <a:prstGeom prst="roundRect">
            <a:avLst>
              <a:gd name="adj" fmla="val 17872"/>
            </a:avLst>
          </a:prstGeom>
          <a:solidFill>
            <a:schemeClr val="bg1">
              <a:lumMod val="85000"/>
            </a:schemeClr>
          </a:solidFill>
          <a:ln w="76200">
            <a:solidFill>
              <a:srgbClr val="0070C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lt-LT" sz="1600" dirty="0" smtClean="0">
                <a:solidFill>
                  <a:prstClr val="black"/>
                </a:solidFill>
                <a:latin typeface="Sansation Regular"/>
                <a:cs typeface="Sansation Regular"/>
              </a:rPr>
              <a:t>Reaguoja atitinkamai į žmogaus galvos pasisukimus</a:t>
            </a:r>
            <a:endParaRPr lang="lt-LT" sz="1600" dirty="0">
              <a:solidFill>
                <a:prstClr val="black"/>
              </a:solidFill>
              <a:latin typeface="Sansation Regular"/>
              <a:cs typeface="Sansation Regular"/>
            </a:endParaRPr>
          </a:p>
        </p:txBody>
      </p:sp>
      <p:sp>
        <p:nvSpPr>
          <p:cNvPr id="11" name="Suapvalintas stačiakampis 8"/>
          <p:cNvSpPr/>
          <p:nvPr/>
        </p:nvSpPr>
        <p:spPr>
          <a:xfrm>
            <a:off x="5061654" y="4682034"/>
            <a:ext cx="3684550" cy="797341"/>
          </a:xfrm>
          <a:prstGeom prst="roundRect">
            <a:avLst>
              <a:gd name="adj" fmla="val 17872"/>
            </a:avLst>
          </a:prstGeom>
          <a:solidFill>
            <a:schemeClr val="bg1">
              <a:lumMod val="85000"/>
            </a:schemeClr>
          </a:solidFill>
          <a:ln w="76200">
            <a:solidFill>
              <a:srgbClr val="0070C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lt-LT" sz="1600" dirty="0" smtClean="0">
                <a:solidFill>
                  <a:prstClr val="black"/>
                </a:solidFill>
                <a:latin typeface="Sansation Regular"/>
                <a:cs typeface="Sansation Regular"/>
              </a:rPr>
              <a:t>1080p rezoliucija, bevielės galimybės su Oculus Rift 2?</a:t>
            </a:r>
            <a:endParaRPr lang="lt-LT" sz="1600" dirty="0">
              <a:solidFill>
                <a:prstClr val="black"/>
              </a:solidFill>
              <a:latin typeface="Sansation Regular"/>
              <a:cs typeface="Sansation Regular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9663" y="1252809"/>
            <a:ext cx="1708532" cy="1708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525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/>
          <p:cNvSpPr txBox="1">
            <a:spLocks/>
          </p:cNvSpPr>
          <p:nvPr/>
        </p:nvSpPr>
        <p:spPr>
          <a:xfrm>
            <a:off x="-1" y="427000"/>
            <a:ext cx="3152634" cy="678820"/>
          </a:xfrm>
          <a:prstGeom prst="rect">
            <a:avLst/>
          </a:prstGeom>
          <a:solidFill>
            <a:srgbClr val="398B91"/>
          </a:solidFill>
        </p:spPr>
        <p:txBody>
          <a:bodyPr anchor="ctr"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ct val="50000"/>
              </a:spcBef>
              <a:defRPr/>
            </a:pPr>
            <a:r>
              <a:rPr lang="lt-LT" sz="2800" dirty="0" smtClean="0">
                <a:solidFill>
                  <a:schemeClr val="bg1"/>
                </a:solidFill>
              </a:rPr>
              <a:t>	Vizualizacija</a:t>
            </a:r>
            <a:endParaRPr lang="lt-LT" sz="2600" dirty="0">
              <a:solidFill>
                <a:schemeClr val="bg1"/>
              </a:solidFill>
              <a:latin typeface="Sansation Regular"/>
              <a:ea typeface="ＭＳ Ｐゴシック" charset="-128"/>
              <a:cs typeface="Sansation Regula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968" y="1456466"/>
            <a:ext cx="8011236" cy="4796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031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/>
          <p:cNvSpPr txBox="1">
            <a:spLocks/>
          </p:cNvSpPr>
          <p:nvPr/>
        </p:nvSpPr>
        <p:spPr>
          <a:xfrm>
            <a:off x="0" y="304425"/>
            <a:ext cx="4880298" cy="583695"/>
          </a:xfrm>
          <a:prstGeom prst="rect">
            <a:avLst/>
          </a:prstGeom>
          <a:solidFill>
            <a:srgbClr val="398B91"/>
          </a:solidFill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ct val="50000"/>
              </a:spcBef>
              <a:defRPr/>
            </a:pPr>
            <a:r>
              <a:rPr lang="hr-HR" sz="2600" dirty="0">
                <a:solidFill>
                  <a:schemeClr val="bg1"/>
                </a:solidFill>
                <a:latin typeface="Sansation Bold"/>
                <a:ea typeface="ＭＳ Ｐゴシック" charset="-128"/>
                <a:cs typeface="Sansation Bold"/>
              </a:rPr>
              <a:t>	</a:t>
            </a:r>
            <a:r>
              <a:rPr lang="lt-LT" sz="2600" dirty="0" smtClean="0">
                <a:solidFill>
                  <a:schemeClr val="bg1"/>
                </a:solidFill>
                <a:latin typeface="Sansation Bold"/>
                <a:ea typeface="ＭＳ Ｐゴシック" charset="-128"/>
                <a:cs typeface="Sansation Bold"/>
              </a:rPr>
              <a:t>Problemos ir iššūkiai</a:t>
            </a:r>
            <a:endParaRPr lang="lt-LT" sz="2600" dirty="0">
              <a:solidFill>
                <a:schemeClr val="bg1"/>
              </a:solidFill>
              <a:latin typeface="Sansation Bold"/>
              <a:ea typeface="ＭＳ Ｐゴシック" charset="-128"/>
              <a:cs typeface="Sansation Bold"/>
            </a:endParaRPr>
          </a:p>
        </p:txBody>
      </p:sp>
      <p:sp>
        <p:nvSpPr>
          <p:cNvPr id="5" name="Content Placeholder 6"/>
          <p:cNvSpPr>
            <a:spLocks noGrp="1"/>
          </p:cNvSpPr>
          <p:nvPr/>
        </p:nvSpPr>
        <p:spPr>
          <a:xfrm>
            <a:off x="1637553" y="-1915459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lt-LT" kern="1200" dirty="0"/>
          </a:p>
        </p:txBody>
      </p:sp>
      <p:grpSp>
        <p:nvGrpSpPr>
          <p:cNvPr id="8" name="Gruppierung 24"/>
          <p:cNvGrpSpPr>
            <a:grpSpLocks/>
          </p:cNvGrpSpPr>
          <p:nvPr/>
        </p:nvGrpSpPr>
        <p:grpSpPr bwMode="auto">
          <a:xfrm>
            <a:off x="1637553" y="1046049"/>
            <a:ext cx="1774825" cy="1757362"/>
            <a:chOff x="3402993" y="1448257"/>
            <a:chExt cx="2083803" cy="2083803"/>
          </a:xfrm>
        </p:grpSpPr>
        <p:sp>
          <p:nvSpPr>
            <p:cNvPr id="9" name="Oval 8"/>
            <p:cNvSpPr/>
            <p:nvPr/>
          </p:nvSpPr>
          <p:spPr>
            <a:xfrm>
              <a:off x="3402993" y="1448257"/>
              <a:ext cx="2083803" cy="2083803"/>
            </a:xfrm>
            <a:prstGeom prst="ellipse">
              <a:avLst/>
            </a:prstGeom>
            <a:noFill/>
            <a:ln w="57150" cap="rnd" cmpd="sng">
              <a:solidFill>
                <a:schemeClr val="bg1">
                  <a:lumMod val="65000"/>
                </a:schemeClr>
              </a:solidFill>
              <a:beve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e-DE" kern="1200">
                <a:solidFill>
                  <a:srgbClr val="606060"/>
                </a:solidFill>
              </a:endParaRPr>
            </a:p>
          </p:txBody>
        </p:sp>
        <p:sp>
          <p:nvSpPr>
            <p:cNvPr id="10" name="Textfeld 26"/>
            <p:cNvSpPr txBox="1">
              <a:spLocks noChangeArrowheads="1"/>
            </p:cNvSpPr>
            <p:nvPr/>
          </p:nvSpPr>
          <p:spPr bwMode="auto">
            <a:xfrm>
              <a:off x="3406421" y="1629377"/>
              <a:ext cx="2076945" cy="1569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 anchorCtr="1">
              <a:spAutoFit/>
            </a:bodyPr>
            <a:lstStyle/>
            <a:p>
              <a:pPr algn="ctr"/>
              <a:r>
                <a:rPr lang="lt-LT" sz="2000" dirty="0" smtClean="0">
                  <a:solidFill>
                    <a:srgbClr val="606060"/>
                  </a:solidFill>
                  <a:latin typeface="Sansation" charset="0"/>
                  <a:cs typeface="Sansation" charset="0"/>
                </a:rPr>
                <a:t>Signalo perdavimas iš akinių į kompiuterį</a:t>
              </a:r>
              <a:endParaRPr lang="hr-HR" sz="2000" dirty="0">
                <a:solidFill>
                  <a:srgbClr val="606060"/>
                </a:solidFill>
                <a:latin typeface="Sansation" charset="0"/>
                <a:cs typeface="Sansation" charset="0"/>
              </a:endParaRPr>
            </a:p>
          </p:txBody>
        </p:sp>
      </p:grpSp>
      <p:grpSp>
        <p:nvGrpSpPr>
          <p:cNvPr id="11" name="Gruppierung 24"/>
          <p:cNvGrpSpPr>
            <a:grpSpLocks/>
          </p:cNvGrpSpPr>
          <p:nvPr/>
        </p:nvGrpSpPr>
        <p:grpSpPr bwMode="auto">
          <a:xfrm>
            <a:off x="178241" y="2454081"/>
            <a:ext cx="1997593" cy="1757362"/>
            <a:chOff x="3402993" y="1448257"/>
            <a:chExt cx="2083803" cy="2083803"/>
          </a:xfrm>
        </p:grpSpPr>
        <p:sp>
          <p:nvSpPr>
            <p:cNvPr id="12" name="Oval 11"/>
            <p:cNvSpPr/>
            <p:nvPr/>
          </p:nvSpPr>
          <p:spPr>
            <a:xfrm>
              <a:off x="3402993" y="1448257"/>
              <a:ext cx="2083803" cy="2083803"/>
            </a:xfrm>
            <a:prstGeom prst="ellipse">
              <a:avLst/>
            </a:prstGeom>
            <a:noFill/>
            <a:ln w="57150" cap="rnd" cmpd="sng">
              <a:solidFill>
                <a:schemeClr val="bg1">
                  <a:lumMod val="65000"/>
                </a:schemeClr>
              </a:solidFill>
              <a:beve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e-DE" kern="1200">
                <a:solidFill>
                  <a:srgbClr val="606060"/>
                </a:solidFill>
              </a:endParaRPr>
            </a:p>
          </p:txBody>
        </p:sp>
        <p:sp>
          <p:nvSpPr>
            <p:cNvPr id="13" name="Textfeld 26"/>
            <p:cNvSpPr txBox="1">
              <a:spLocks noChangeArrowheads="1"/>
            </p:cNvSpPr>
            <p:nvPr/>
          </p:nvSpPr>
          <p:spPr bwMode="auto">
            <a:xfrm>
              <a:off x="3406421" y="1629377"/>
              <a:ext cx="2076945" cy="1569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 anchorCtr="1">
              <a:spAutoFit/>
            </a:bodyPr>
            <a:lstStyle/>
            <a:p>
              <a:pPr algn="ctr"/>
              <a:r>
                <a:rPr lang="lt-LT" sz="2000" dirty="0" smtClean="0">
                  <a:solidFill>
                    <a:srgbClr val="606060"/>
                  </a:solidFill>
                  <a:latin typeface="Sansation" charset="0"/>
                  <a:cs typeface="Sansation" charset="0"/>
                </a:rPr>
                <a:t>Stereoskopinės panoramos sukūrimas</a:t>
              </a:r>
              <a:endParaRPr lang="hr-HR" sz="2000" dirty="0">
                <a:solidFill>
                  <a:srgbClr val="606060"/>
                </a:solidFill>
                <a:latin typeface="Sansation" charset="0"/>
                <a:cs typeface="Sansation" charset="0"/>
              </a:endParaRPr>
            </a:p>
          </p:txBody>
        </p:sp>
      </p:grpSp>
      <p:grpSp>
        <p:nvGrpSpPr>
          <p:cNvPr id="14" name="Gruppierung 24"/>
          <p:cNvGrpSpPr>
            <a:grpSpLocks/>
          </p:cNvGrpSpPr>
          <p:nvPr/>
        </p:nvGrpSpPr>
        <p:grpSpPr bwMode="auto">
          <a:xfrm>
            <a:off x="1637553" y="3862113"/>
            <a:ext cx="1774825" cy="1757362"/>
            <a:chOff x="3402993" y="1448257"/>
            <a:chExt cx="2083803" cy="2083803"/>
          </a:xfrm>
        </p:grpSpPr>
        <p:sp>
          <p:nvSpPr>
            <p:cNvPr id="15" name="Oval 14"/>
            <p:cNvSpPr/>
            <p:nvPr/>
          </p:nvSpPr>
          <p:spPr>
            <a:xfrm>
              <a:off x="3402993" y="1448257"/>
              <a:ext cx="2083803" cy="2083803"/>
            </a:xfrm>
            <a:prstGeom prst="ellipse">
              <a:avLst/>
            </a:prstGeom>
            <a:noFill/>
            <a:ln w="57150" cap="rnd" cmpd="sng">
              <a:solidFill>
                <a:schemeClr val="bg1">
                  <a:lumMod val="65000"/>
                </a:schemeClr>
              </a:solidFill>
              <a:beve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e-DE" kern="1200">
                <a:solidFill>
                  <a:srgbClr val="606060"/>
                </a:solidFill>
              </a:endParaRPr>
            </a:p>
          </p:txBody>
        </p:sp>
        <p:sp>
          <p:nvSpPr>
            <p:cNvPr id="16" name="Textfeld 26"/>
            <p:cNvSpPr txBox="1">
              <a:spLocks noChangeArrowheads="1"/>
            </p:cNvSpPr>
            <p:nvPr/>
          </p:nvSpPr>
          <p:spPr bwMode="auto">
            <a:xfrm>
              <a:off x="3406421" y="1811850"/>
              <a:ext cx="2076945" cy="1204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 anchorCtr="1">
              <a:spAutoFit/>
            </a:bodyPr>
            <a:lstStyle/>
            <a:p>
              <a:pPr algn="ctr"/>
              <a:r>
                <a:rPr lang="lt-LT" sz="2000" dirty="0" smtClean="0">
                  <a:solidFill>
                    <a:srgbClr val="606060"/>
                  </a:solidFill>
                  <a:latin typeface="Sansation" charset="0"/>
                  <a:cs typeface="Sansation" charset="0"/>
                </a:rPr>
                <a:t>Objektų užfiksavimas panoramoje</a:t>
              </a:r>
              <a:endParaRPr lang="hr-HR" sz="2000" dirty="0">
                <a:solidFill>
                  <a:srgbClr val="606060"/>
                </a:solidFill>
                <a:latin typeface="Sansation" charset="0"/>
                <a:cs typeface="Sansation" charset="0"/>
              </a:endParaRPr>
            </a:p>
          </p:txBody>
        </p:sp>
      </p:grpSp>
      <p:grpSp>
        <p:nvGrpSpPr>
          <p:cNvPr id="17" name="Gruppierung 24"/>
          <p:cNvGrpSpPr>
            <a:grpSpLocks/>
          </p:cNvGrpSpPr>
          <p:nvPr/>
        </p:nvGrpSpPr>
        <p:grpSpPr bwMode="auto">
          <a:xfrm>
            <a:off x="3799363" y="888120"/>
            <a:ext cx="1272819" cy="1235831"/>
            <a:chOff x="3402993" y="1448257"/>
            <a:chExt cx="2083803" cy="2083803"/>
          </a:xfrm>
        </p:grpSpPr>
        <p:sp>
          <p:nvSpPr>
            <p:cNvPr id="18" name="Oval 17"/>
            <p:cNvSpPr/>
            <p:nvPr/>
          </p:nvSpPr>
          <p:spPr>
            <a:xfrm>
              <a:off x="3402993" y="1448257"/>
              <a:ext cx="2083803" cy="2083803"/>
            </a:xfrm>
            <a:prstGeom prst="ellipse">
              <a:avLst/>
            </a:prstGeom>
            <a:noFill/>
            <a:ln w="57150" cap="rnd" cmpd="sng">
              <a:solidFill>
                <a:schemeClr val="bg1">
                  <a:lumMod val="65000"/>
                </a:schemeClr>
              </a:solidFill>
              <a:beve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e-DE" kern="1200">
                <a:solidFill>
                  <a:srgbClr val="606060"/>
                </a:solidFill>
              </a:endParaRPr>
            </a:p>
          </p:txBody>
        </p:sp>
        <p:sp>
          <p:nvSpPr>
            <p:cNvPr id="19" name="Textfeld 26"/>
            <p:cNvSpPr txBox="1">
              <a:spLocks noChangeArrowheads="1"/>
            </p:cNvSpPr>
            <p:nvPr/>
          </p:nvSpPr>
          <p:spPr bwMode="auto">
            <a:xfrm>
              <a:off x="3406421" y="2176798"/>
              <a:ext cx="2076945" cy="4744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 anchorCtr="1">
              <a:spAutoFit/>
            </a:bodyPr>
            <a:lstStyle/>
            <a:p>
              <a:pPr algn="ctr"/>
              <a:r>
                <a:rPr lang="lt-LT" sz="2000" dirty="0" smtClean="0">
                  <a:solidFill>
                    <a:srgbClr val="606060"/>
                  </a:solidFill>
                  <a:latin typeface="Sansation" charset="0"/>
                  <a:cs typeface="Sansation" charset="0"/>
                </a:rPr>
                <a:t>Erdvės ribos</a:t>
              </a:r>
              <a:endParaRPr lang="hr-HR" sz="2000" dirty="0">
                <a:solidFill>
                  <a:srgbClr val="606060"/>
                </a:solidFill>
                <a:latin typeface="Sansation" charset="0"/>
                <a:cs typeface="Sansation" charset="0"/>
              </a:endParaRPr>
            </a:p>
          </p:txBody>
        </p:sp>
      </p:grpSp>
      <p:grpSp>
        <p:nvGrpSpPr>
          <p:cNvPr id="20" name="Gruppierung 24"/>
          <p:cNvGrpSpPr>
            <a:grpSpLocks/>
          </p:cNvGrpSpPr>
          <p:nvPr/>
        </p:nvGrpSpPr>
        <p:grpSpPr bwMode="auto">
          <a:xfrm>
            <a:off x="6597170" y="2389294"/>
            <a:ext cx="2393960" cy="1757362"/>
            <a:chOff x="3402993" y="1448257"/>
            <a:chExt cx="2083803" cy="2083803"/>
          </a:xfrm>
        </p:grpSpPr>
        <p:sp>
          <p:nvSpPr>
            <p:cNvPr id="21" name="Oval 20"/>
            <p:cNvSpPr/>
            <p:nvPr/>
          </p:nvSpPr>
          <p:spPr>
            <a:xfrm>
              <a:off x="3402993" y="1448257"/>
              <a:ext cx="2083803" cy="2083803"/>
            </a:xfrm>
            <a:prstGeom prst="ellipse">
              <a:avLst/>
            </a:prstGeom>
            <a:noFill/>
            <a:ln w="57150" cap="rnd" cmpd="sng">
              <a:solidFill>
                <a:schemeClr val="bg1">
                  <a:lumMod val="65000"/>
                </a:schemeClr>
              </a:solidFill>
              <a:beve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e-DE" kern="1200">
                <a:solidFill>
                  <a:srgbClr val="606060"/>
                </a:solidFill>
              </a:endParaRPr>
            </a:p>
          </p:txBody>
        </p:sp>
        <p:sp>
          <p:nvSpPr>
            <p:cNvPr id="22" name="Textfeld 26"/>
            <p:cNvSpPr txBox="1">
              <a:spLocks noChangeArrowheads="1"/>
            </p:cNvSpPr>
            <p:nvPr/>
          </p:nvSpPr>
          <p:spPr bwMode="auto">
            <a:xfrm>
              <a:off x="3406421" y="1811850"/>
              <a:ext cx="2076945" cy="1204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 anchorCtr="1">
              <a:spAutoFit/>
            </a:bodyPr>
            <a:lstStyle/>
            <a:p>
              <a:pPr algn="ctr"/>
              <a:r>
                <a:rPr lang="lt-LT" sz="2000" dirty="0" smtClean="0">
                  <a:solidFill>
                    <a:srgbClr val="606060"/>
                  </a:solidFill>
                  <a:latin typeface="Sansation" charset="0"/>
                  <a:cs typeface="Sansation" charset="0"/>
                </a:rPr>
                <a:t>Informacijos sinchronizavimas</a:t>
              </a:r>
              <a:endParaRPr lang="hr-HR" sz="2000" dirty="0">
                <a:solidFill>
                  <a:srgbClr val="606060"/>
                </a:solidFill>
                <a:latin typeface="Sansation" charset="0"/>
                <a:cs typeface="Sansation" charset="0"/>
              </a:endParaRPr>
            </a:p>
          </p:txBody>
        </p:sp>
      </p:grpSp>
      <p:grpSp>
        <p:nvGrpSpPr>
          <p:cNvPr id="23" name="Gruppierung 24"/>
          <p:cNvGrpSpPr>
            <a:grpSpLocks/>
          </p:cNvGrpSpPr>
          <p:nvPr/>
        </p:nvGrpSpPr>
        <p:grpSpPr bwMode="auto">
          <a:xfrm>
            <a:off x="5435672" y="3796089"/>
            <a:ext cx="1774825" cy="1757362"/>
            <a:chOff x="3402993" y="1448257"/>
            <a:chExt cx="2083803" cy="2083803"/>
          </a:xfrm>
        </p:grpSpPr>
        <p:sp>
          <p:nvSpPr>
            <p:cNvPr id="24" name="Oval 23"/>
            <p:cNvSpPr/>
            <p:nvPr/>
          </p:nvSpPr>
          <p:spPr>
            <a:xfrm>
              <a:off x="3402993" y="1448257"/>
              <a:ext cx="2083803" cy="2083803"/>
            </a:xfrm>
            <a:prstGeom prst="ellipse">
              <a:avLst/>
            </a:prstGeom>
            <a:noFill/>
            <a:ln w="57150" cap="rnd" cmpd="sng">
              <a:solidFill>
                <a:schemeClr val="bg1">
                  <a:lumMod val="65000"/>
                </a:schemeClr>
              </a:solidFill>
              <a:beve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e-DE" kern="1200">
                <a:solidFill>
                  <a:srgbClr val="606060"/>
                </a:solidFill>
              </a:endParaRPr>
            </a:p>
          </p:txBody>
        </p:sp>
        <p:sp>
          <p:nvSpPr>
            <p:cNvPr id="25" name="Textfeld 26"/>
            <p:cNvSpPr txBox="1">
              <a:spLocks noChangeArrowheads="1"/>
            </p:cNvSpPr>
            <p:nvPr/>
          </p:nvSpPr>
          <p:spPr bwMode="auto">
            <a:xfrm>
              <a:off x="3406421" y="1811850"/>
              <a:ext cx="2076945" cy="1204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 anchorCtr="1">
              <a:spAutoFit/>
            </a:bodyPr>
            <a:lstStyle/>
            <a:p>
              <a:pPr algn="ctr"/>
              <a:r>
                <a:rPr lang="lt-LT" sz="2000" dirty="0" smtClean="0">
                  <a:solidFill>
                    <a:srgbClr val="606060"/>
                  </a:solidFill>
                  <a:latin typeface="Sansation" charset="0"/>
                  <a:cs typeface="Sansation" charset="0"/>
                </a:rPr>
                <a:t>Žmogaus gestų apdorojimas</a:t>
              </a:r>
              <a:endParaRPr lang="hr-HR" sz="2000" dirty="0">
                <a:solidFill>
                  <a:srgbClr val="606060"/>
                </a:solidFill>
                <a:latin typeface="Sansation" charset="0"/>
                <a:cs typeface="Sansation" charset="0"/>
              </a:endParaRPr>
            </a:p>
          </p:txBody>
        </p:sp>
      </p:grpSp>
      <p:sp>
        <p:nvSpPr>
          <p:cNvPr id="26" name="Title 1"/>
          <p:cNvSpPr txBox="1">
            <a:spLocks/>
          </p:cNvSpPr>
          <p:nvPr/>
        </p:nvSpPr>
        <p:spPr>
          <a:xfrm>
            <a:off x="3605441" y="2017452"/>
            <a:ext cx="1660664" cy="2893353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lt-LT" sz="25000" dirty="0" smtClean="0">
                <a:solidFill>
                  <a:srgbClr val="1B6162"/>
                </a:solidFill>
                <a:latin typeface="Sansation Regular"/>
                <a:cs typeface="Sansation Regular"/>
              </a:rPr>
              <a:t>?</a:t>
            </a:r>
            <a:endParaRPr lang="en-US" sz="25000" dirty="0">
              <a:solidFill>
                <a:srgbClr val="1B6162"/>
              </a:solidFill>
              <a:latin typeface="Sansation Regular"/>
              <a:cs typeface="Sansation Regular"/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4095" y="4910805"/>
            <a:ext cx="1708532" cy="1708532"/>
          </a:xfrm>
          <a:prstGeom prst="rect">
            <a:avLst/>
          </a:prstGeom>
        </p:spPr>
      </p:pic>
      <p:grpSp>
        <p:nvGrpSpPr>
          <p:cNvPr id="28" name="Gruppierung 24"/>
          <p:cNvGrpSpPr>
            <a:grpSpLocks/>
          </p:cNvGrpSpPr>
          <p:nvPr/>
        </p:nvGrpSpPr>
        <p:grpSpPr bwMode="auto">
          <a:xfrm>
            <a:off x="5423274" y="981833"/>
            <a:ext cx="1774825" cy="1757362"/>
            <a:chOff x="3402993" y="1448257"/>
            <a:chExt cx="2083803" cy="2083803"/>
          </a:xfrm>
        </p:grpSpPr>
        <p:sp>
          <p:nvSpPr>
            <p:cNvPr id="29" name="Oval 28"/>
            <p:cNvSpPr/>
            <p:nvPr/>
          </p:nvSpPr>
          <p:spPr>
            <a:xfrm>
              <a:off x="3402993" y="1448257"/>
              <a:ext cx="2083803" cy="2083803"/>
            </a:xfrm>
            <a:prstGeom prst="ellipse">
              <a:avLst/>
            </a:prstGeom>
            <a:noFill/>
            <a:ln w="57150" cap="rnd" cmpd="sng">
              <a:solidFill>
                <a:schemeClr val="bg1">
                  <a:lumMod val="65000"/>
                </a:schemeClr>
              </a:solidFill>
              <a:beve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de-DE" kern="1200">
                <a:solidFill>
                  <a:srgbClr val="606060"/>
                </a:solidFill>
              </a:endParaRPr>
            </a:p>
          </p:txBody>
        </p:sp>
        <p:sp>
          <p:nvSpPr>
            <p:cNvPr id="30" name="Textfeld 26"/>
            <p:cNvSpPr txBox="1">
              <a:spLocks noChangeArrowheads="1"/>
            </p:cNvSpPr>
            <p:nvPr/>
          </p:nvSpPr>
          <p:spPr bwMode="auto">
            <a:xfrm>
              <a:off x="3406421" y="1629377"/>
              <a:ext cx="2076945" cy="1569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anchor="ctr" anchorCtr="1">
              <a:spAutoFit/>
            </a:bodyPr>
            <a:lstStyle/>
            <a:p>
              <a:pPr algn="ctr"/>
              <a:r>
                <a:rPr lang="lt-LT" sz="2000" dirty="0" smtClean="0">
                  <a:solidFill>
                    <a:srgbClr val="606060"/>
                  </a:solidFill>
                  <a:latin typeface="Sansation" charset="0"/>
                  <a:cs typeface="Sansation" charset="0"/>
                </a:rPr>
                <a:t>Žmogaus pasisukimo kampo nustatymas</a:t>
              </a:r>
              <a:endParaRPr lang="hr-HR" sz="2000" dirty="0">
                <a:solidFill>
                  <a:srgbClr val="606060"/>
                </a:solidFill>
                <a:latin typeface="Sansation" charset="0"/>
                <a:cs typeface="Sansation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240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6"/>
          <p:cNvSpPr txBox="1">
            <a:spLocks/>
          </p:cNvSpPr>
          <p:nvPr/>
        </p:nvSpPr>
        <p:spPr>
          <a:xfrm>
            <a:off x="-1" y="389092"/>
            <a:ext cx="4670779" cy="598687"/>
          </a:xfrm>
          <a:prstGeom prst="rect">
            <a:avLst/>
          </a:prstGeom>
          <a:solidFill>
            <a:srgbClr val="398B91"/>
          </a:solidFill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ct val="50000"/>
              </a:spcBef>
              <a:defRPr/>
            </a:pPr>
            <a:r>
              <a:rPr lang="hr-HR" sz="2600" dirty="0">
                <a:solidFill>
                  <a:schemeClr val="bg1"/>
                </a:solidFill>
                <a:latin typeface="Sansation Bold"/>
                <a:ea typeface="ＭＳ Ｐゴシック" charset="-128"/>
                <a:cs typeface="Sansation Bold"/>
              </a:rPr>
              <a:t>	</a:t>
            </a:r>
            <a:r>
              <a:rPr lang="lt-LT" sz="2600" dirty="0" smtClean="0">
                <a:solidFill>
                  <a:schemeClr val="bg1"/>
                </a:solidFill>
                <a:latin typeface="Sansation Bold"/>
                <a:ea typeface="ＭＳ Ｐゴシック" charset="-128"/>
                <a:cs typeface="Sansation Bold"/>
              </a:rPr>
              <a:t>Technologijos taikymai</a:t>
            </a:r>
            <a:endParaRPr lang="lt-LT" sz="2600" dirty="0">
              <a:solidFill>
                <a:schemeClr val="bg1"/>
              </a:solidFill>
              <a:latin typeface="Sansation Bold"/>
              <a:ea typeface="ＭＳ Ｐゴシック" charset="-128"/>
              <a:cs typeface="Sansation Bold"/>
            </a:endParaRPr>
          </a:p>
        </p:txBody>
      </p:sp>
      <p:sp>
        <p:nvSpPr>
          <p:cNvPr id="5" name="Content Placeholder 6"/>
          <p:cNvSpPr>
            <a:spLocks noGrp="1"/>
          </p:cNvSpPr>
          <p:nvPr/>
        </p:nvSpPr>
        <p:spPr>
          <a:xfrm>
            <a:off x="1637553" y="-1915459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lt-LT" kern="1200" dirty="0"/>
          </a:p>
        </p:txBody>
      </p:sp>
      <p:sp>
        <p:nvSpPr>
          <p:cNvPr id="13" name="Textfeld 6"/>
          <p:cNvSpPr txBox="1">
            <a:spLocks noChangeArrowheads="1"/>
          </p:cNvSpPr>
          <p:nvPr/>
        </p:nvSpPr>
        <p:spPr bwMode="auto">
          <a:xfrm>
            <a:off x="211667" y="2230280"/>
            <a:ext cx="305065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GB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Sansation Regular"/>
                <a:cs typeface="Sansation Regular"/>
              </a:rPr>
              <a:t>tekstas</a:t>
            </a:r>
            <a:endParaRPr lang="pl-PL" sz="1600" dirty="0">
              <a:solidFill>
                <a:schemeClr val="tx1">
                  <a:lumMod val="50000"/>
                  <a:lumOff val="50000"/>
                </a:schemeClr>
              </a:solidFill>
              <a:latin typeface="Sansation Regular"/>
              <a:cs typeface="Sansation Regular"/>
            </a:endParaRPr>
          </a:p>
        </p:txBody>
      </p:sp>
      <p:sp>
        <p:nvSpPr>
          <p:cNvPr id="3" name="Oval 2"/>
          <p:cNvSpPr/>
          <p:nvPr/>
        </p:nvSpPr>
        <p:spPr>
          <a:xfrm rot="10800000">
            <a:off x="5801224" y="2289150"/>
            <a:ext cx="3041078" cy="3042954"/>
          </a:xfrm>
          <a:prstGeom prst="ellipse">
            <a:avLst/>
          </a:prstGeom>
          <a:solidFill>
            <a:srgbClr val="207374"/>
          </a:solidFill>
          <a:ln w="63500" cmpd="sng">
            <a:solidFill>
              <a:srgbClr val="74A8A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21" name="Oval 20"/>
          <p:cNvSpPr/>
          <p:nvPr/>
        </p:nvSpPr>
        <p:spPr>
          <a:xfrm rot="10800000">
            <a:off x="3050191" y="2289150"/>
            <a:ext cx="3041078" cy="3042954"/>
          </a:xfrm>
          <a:prstGeom prst="ellipse">
            <a:avLst/>
          </a:prstGeom>
          <a:solidFill>
            <a:srgbClr val="74A8AC"/>
          </a:solidFill>
          <a:ln w="63500" cmpd="sng">
            <a:solidFill>
              <a:srgbClr val="398B9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23" name="Oval 22"/>
          <p:cNvSpPr/>
          <p:nvPr/>
        </p:nvSpPr>
        <p:spPr>
          <a:xfrm rot="10800000">
            <a:off x="319443" y="2289150"/>
            <a:ext cx="3041078" cy="3042954"/>
          </a:xfrm>
          <a:prstGeom prst="ellipse">
            <a:avLst/>
          </a:prstGeom>
          <a:solidFill>
            <a:srgbClr val="1B6162"/>
          </a:solidFill>
          <a:ln w="63500" cmpd="sng">
            <a:solidFill>
              <a:srgbClr val="20737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pic>
        <p:nvPicPr>
          <p:cNvPr id="12" name="Bild 28" descr="0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256794">
            <a:off x="6120885" y="2295200"/>
            <a:ext cx="74771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Bild 28" descr="0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993698">
            <a:off x="2188057" y="2211655"/>
            <a:ext cx="74771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Bild 28" descr="0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770723">
            <a:off x="4117110" y="2197075"/>
            <a:ext cx="74771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itle 6"/>
          <p:cNvSpPr txBox="1">
            <a:spLocks/>
          </p:cNvSpPr>
          <p:nvPr/>
        </p:nvSpPr>
        <p:spPr>
          <a:xfrm>
            <a:off x="981457" y="3482165"/>
            <a:ext cx="1918416" cy="658340"/>
          </a:xfrm>
          <a:prstGeom prst="rect">
            <a:avLst/>
          </a:prstGeom>
          <a:noFill/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ct val="50000"/>
              </a:spcBef>
              <a:defRPr/>
            </a:pPr>
            <a:r>
              <a:rPr lang="lt-LT" sz="2800" dirty="0" smtClean="0">
                <a:solidFill>
                  <a:srgbClr val="FFFFFF"/>
                </a:solidFill>
                <a:latin typeface="Sansation Bold"/>
                <a:ea typeface="ＭＳ Ｐゴシック" charset="-128"/>
                <a:cs typeface="Sansation Bold"/>
              </a:rPr>
              <a:t>Švietimas</a:t>
            </a:r>
            <a:endParaRPr lang="hr-HR" sz="2800" dirty="0">
              <a:solidFill>
                <a:srgbClr val="FFFFFF"/>
              </a:solidFill>
              <a:latin typeface="Sansation Bold"/>
              <a:ea typeface="ＭＳ Ｐゴシック" charset="-128"/>
              <a:cs typeface="Sansation Bold"/>
            </a:endParaRPr>
          </a:p>
        </p:txBody>
      </p:sp>
      <p:sp>
        <p:nvSpPr>
          <p:cNvPr id="17" name="Title 6"/>
          <p:cNvSpPr txBox="1">
            <a:spLocks/>
          </p:cNvSpPr>
          <p:nvPr/>
        </p:nvSpPr>
        <p:spPr>
          <a:xfrm>
            <a:off x="3629071" y="3481874"/>
            <a:ext cx="2021836" cy="980484"/>
          </a:xfrm>
          <a:prstGeom prst="rect">
            <a:avLst/>
          </a:prstGeom>
          <a:noFill/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ct val="50000"/>
              </a:spcBef>
              <a:defRPr/>
            </a:pPr>
            <a:r>
              <a:rPr lang="lt-LT" sz="2800" dirty="0" smtClean="0">
                <a:solidFill>
                  <a:srgbClr val="FFFFFF"/>
                </a:solidFill>
                <a:latin typeface="Sansation Bold"/>
                <a:ea typeface="ＭＳ Ｐゴシック" charset="-128"/>
                <a:cs typeface="Sansation Bold"/>
              </a:rPr>
              <a:t>Pramogos</a:t>
            </a:r>
            <a:endParaRPr lang="hr-HR" sz="2800" dirty="0">
              <a:solidFill>
                <a:srgbClr val="FFFFFF"/>
              </a:solidFill>
              <a:latin typeface="Sansation Bold"/>
              <a:ea typeface="ＭＳ Ｐゴシック" charset="-128"/>
              <a:cs typeface="Sansation Bold"/>
            </a:endParaRPr>
          </a:p>
        </p:txBody>
      </p:sp>
      <p:sp>
        <p:nvSpPr>
          <p:cNvPr id="18" name="Title 6"/>
          <p:cNvSpPr txBox="1">
            <a:spLocks/>
          </p:cNvSpPr>
          <p:nvPr/>
        </p:nvSpPr>
        <p:spPr>
          <a:xfrm>
            <a:off x="6183977" y="3246648"/>
            <a:ext cx="2565616" cy="1039860"/>
          </a:xfrm>
          <a:prstGeom prst="rect">
            <a:avLst/>
          </a:prstGeom>
          <a:noFill/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ct val="50000"/>
              </a:spcBef>
              <a:defRPr/>
            </a:pPr>
            <a:r>
              <a:rPr lang="lt-LT" sz="2800" dirty="0" smtClean="0">
                <a:solidFill>
                  <a:srgbClr val="FFFFFF"/>
                </a:solidFill>
                <a:latin typeface="Sansation Bold"/>
                <a:ea typeface="ＭＳ Ｐゴシック" charset="-128"/>
                <a:cs typeface="Sansation Bold"/>
              </a:rPr>
              <a:t>Technologijos vystymas</a:t>
            </a:r>
            <a:endParaRPr lang="hr-HR" sz="2800" dirty="0">
              <a:solidFill>
                <a:srgbClr val="FFFFFF"/>
              </a:solidFill>
              <a:latin typeface="Sansation Bold"/>
              <a:ea typeface="ＭＳ Ｐゴシック" charset="-128"/>
              <a:cs typeface="Sansation Bold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7487" y="1080873"/>
            <a:ext cx="1024866" cy="10248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2511" y="1381443"/>
            <a:ext cx="1487606" cy="514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163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836452" y="2859266"/>
            <a:ext cx="5853223" cy="2996232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lt-LT" dirty="0" smtClean="0">
                <a:latin typeface="Sansation Regular"/>
                <a:cs typeface="Sansation Regular"/>
              </a:rPr>
              <a:t>Ačiū už dėmesį</a:t>
            </a:r>
            <a:r>
              <a:rPr lang="en-US" dirty="0" smtClean="0">
                <a:latin typeface="Sansation Regular"/>
                <a:cs typeface="Sansation Regular"/>
              </a:rPr>
              <a:t>!</a:t>
            </a:r>
            <a:endParaRPr lang="en-US" dirty="0">
              <a:latin typeface="Sansation Regular"/>
              <a:cs typeface="Sansation Regular"/>
            </a:endParaRPr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786583"/>
      </p:ext>
    </p:extLst>
  </p:cSld>
  <p:clrMapOvr>
    <a:masterClrMapping/>
  </p:clrMapOvr>
</p:sld>
</file>

<file path=ppt/theme/theme1.xml><?xml version="1.0" encoding="utf-8"?>
<a:theme xmlns:a="http://schemas.openxmlformats.org/drawingml/2006/main" name="KTU_2013">
  <a:themeElements>
    <a:clrScheme name="Summer">
      <a:dk1>
        <a:sysClr val="windowText" lastClr="000000"/>
      </a:dk1>
      <a:lt1>
        <a:sysClr val="window" lastClr="FFFFFF"/>
      </a:lt1>
      <a:dk2>
        <a:srgbClr val="D16207"/>
      </a:dk2>
      <a:lt2>
        <a:srgbClr val="F0B31E"/>
      </a:lt2>
      <a:accent1>
        <a:srgbClr val="51A6C2"/>
      </a:accent1>
      <a:accent2>
        <a:srgbClr val="51C2A9"/>
      </a:accent2>
      <a:accent3>
        <a:srgbClr val="7EC251"/>
      </a:accent3>
      <a:accent4>
        <a:srgbClr val="E1DC53"/>
      </a:accent4>
      <a:accent5>
        <a:srgbClr val="B54721"/>
      </a:accent5>
      <a:accent6>
        <a:srgbClr val="A16BB1"/>
      </a:accent6>
      <a:hlink>
        <a:srgbClr val="A40A06"/>
      </a:hlink>
      <a:folHlink>
        <a:srgbClr val="837F1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4">
            <a:lumMod val="40000"/>
            <a:lumOff val="60000"/>
          </a:schemeClr>
        </a:solidFill>
        <a:ln>
          <a:noFill/>
        </a:ln>
        <a:effectLst/>
      </a:spPr>
      <a:bodyPr anchor="ctr"/>
      <a:lstStyle>
        <a:defPPr algn="ctr" defTabSz="457200" fontAlgn="base">
          <a:spcBef>
            <a:spcPct val="0"/>
          </a:spcBef>
          <a:spcAft>
            <a:spcPct val="0"/>
          </a:spcAft>
          <a:defRPr sz="1100" kern="1200" dirty="0">
            <a:solidFill>
              <a:prstClr val="black"/>
            </a:solidFill>
            <a:latin typeface="Sansation Regular"/>
            <a:cs typeface="Sansation Regular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558B64AFFE26B43B77AA17D11A60417" ma:contentTypeVersion="1" ma:contentTypeDescription="Create a new document." ma:contentTypeScope="" ma:versionID="01bd53db0e8d6d534b754d77d1b76861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9ab8c2b3c1d2a690bc60d382cab7cd9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6EF32FA-3654-42BD-A17E-56115C08EF2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DB6F456-3895-48C9-B1E9-6D169D50D97A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77081F00-13F5-409A-9B57-A7DA24CCED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1935</TotalTime>
  <Words>118</Words>
  <Application>Microsoft Office PowerPoint</Application>
  <PresentationFormat>On-screen Show (4:3)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ＭＳ Ｐゴシック</vt:lpstr>
      <vt:lpstr>Arial</vt:lpstr>
      <vt:lpstr>Calibri</vt:lpstr>
      <vt:lpstr>Courier New</vt:lpstr>
      <vt:lpstr>Sansation</vt:lpstr>
      <vt:lpstr>Sansation Bold</vt:lpstr>
      <vt:lpstr>Sansation Regular</vt:lpstr>
      <vt:lpstr>Verdana</vt:lpstr>
      <vt:lpstr>KTU_2013</vt:lpstr>
      <vt:lpstr>Vir²realism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Ačiū už dėmesį!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eva</dc:creator>
  <cp:lastModifiedBy>petkus09@gmail.com</cp:lastModifiedBy>
  <cp:revision>201</cp:revision>
  <dcterms:created xsi:type="dcterms:W3CDTF">2013-02-02T13:54:10Z</dcterms:created>
  <dcterms:modified xsi:type="dcterms:W3CDTF">2013-10-01T22:22:37Z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0x0101006558B64AFFE26B43B77AA17D11A60417</vt:lpwstr>
  </property>
</Properties>
</file>